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9" r:id="rId4"/>
    <p:sldId id="266" r:id="rId5"/>
    <p:sldId id="262" r:id="rId6"/>
    <p:sldId id="303" r:id="rId7"/>
    <p:sldId id="261" r:id="rId8"/>
    <p:sldId id="296" r:id="rId9"/>
    <p:sldId id="298" r:id="rId10"/>
    <p:sldId id="297" r:id="rId11"/>
    <p:sldId id="300" r:id="rId12"/>
    <p:sldId id="301" r:id="rId13"/>
    <p:sldId id="302" r:id="rId14"/>
    <p:sldId id="304" r:id="rId15"/>
  </p:sldIdLst>
  <p:sldSz cx="9144000" cy="5143500" type="screen16x9"/>
  <p:notesSz cx="6858000" cy="9144000"/>
  <p:embeddedFontLst>
    <p:embeddedFont>
      <p:font typeface="Elsie" panose="020B0604020202020204" charset="0"/>
      <p:regular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Sorts Mill Goudy" panose="020B060402020202020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6DFBE-EE22-46AB-852C-BC9940E3D144}">
  <a:tblStyle styleId="{A6D6DFBE-EE22-46AB-852C-BC9940E3D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f4568a55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f4568a55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f4568a55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f4568a55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f4568a55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f4568a55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f5b63b63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f5b63b63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f5b63b6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f5b63b6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f4568a55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ef4568a554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072475" y="1204125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072475" y="3529875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3" name="Google Shape;203;p18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204" name="Google Shape;204;p18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205" name="Google Shape;205;p18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" name="Google Shape;207;p18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208" name="Google Shape;208;p18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18"/>
          <p:cNvSpPr txBox="1">
            <a:spLocks noGrp="1"/>
          </p:cNvSpPr>
          <p:nvPr>
            <p:ph type="subTitle" idx="1"/>
          </p:nvPr>
        </p:nvSpPr>
        <p:spPr>
          <a:xfrm>
            <a:off x="1818086" y="2138505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2"/>
          </p:nvPr>
        </p:nvSpPr>
        <p:spPr>
          <a:xfrm>
            <a:off x="1818074" y="2342803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3"/>
          </p:nvPr>
        </p:nvSpPr>
        <p:spPr>
          <a:xfrm>
            <a:off x="4611199" y="2342803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4"/>
          </p:nvPr>
        </p:nvSpPr>
        <p:spPr>
          <a:xfrm>
            <a:off x="1818063" y="412370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5"/>
          </p:nvPr>
        </p:nvSpPr>
        <p:spPr>
          <a:xfrm>
            <a:off x="4611200" y="412370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6"/>
          </p:nvPr>
        </p:nvSpPr>
        <p:spPr>
          <a:xfrm>
            <a:off x="1818086" y="392165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7"/>
          </p:nvPr>
        </p:nvSpPr>
        <p:spPr>
          <a:xfrm>
            <a:off x="4611206" y="2138505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8"/>
          </p:nvPr>
        </p:nvSpPr>
        <p:spPr>
          <a:xfrm>
            <a:off x="4611219" y="392165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  <a:defRPr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6" name="Google Shape;286;p22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287" name="Google Shape;287;p22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288" name="Google Shape;288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22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292" name="Google Shape;292;p22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7" name="Google Shape;297;p23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298" name="Google Shape;298;p23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23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302" name="Google Shape;302;p23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-11443" y="-17376"/>
            <a:ext cx="9155454" cy="5178252"/>
            <a:chOff x="-11443" y="23"/>
            <a:chExt cx="9155454" cy="5178252"/>
          </a:xfrm>
        </p:grpSpPr>
        <p:grpSp>
          <p:nvGrpSpPr>
            <p:cNvPr id="24" name="Google Shape;24;p3"/>
            <p:cNvGrpSpPr/>
            <p:nvPr/>
          </p:nvGrpSpPr>
          <p:grpSpPr>
            <a:xfrm flipH="1">
              <a:off x="8476090" y="23"/>
              <a:ext cx="667922" cy="667921"/>
              <a:chOff x="3781425" y="2401887"/>
              <a:chExt cx="322263" cy="322262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 flipH="1">
              <a:off x="-11443" y="4510354"/>
              <a:ext cx="667922" cy="667921"/>
              <a:chOff x="3781425" y="2401887"/>
              <a:chExt cx="322263" cy="322262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752900" y="2251813"/>
            <a:ext cx="5638200" cy="8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93950" y="1282513"/>
            <a:ext cx="1556100" cy="96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752900" y="3109638"/>
            <a:ext cx="56382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88" name="Google Shape;88;p8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89" name="Google Shape;89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8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93" name="Google Shape;93;p8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176100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-161995" y="95692"/>
            <a:ext cx="9467990" cy="4952115"/>
            <a:chOff x="-161995" y="95692"/>
            <a:chExt cx="9467990" cy="4952115"/>
          </a:xfrm>
        </p:grpSpPr>
        <p:grpSp>
          <p:nvGrpSpPr>
            <p:cNvPr id="100" name="Google Shape;100;p9"/>
            <p:cNvGrpSpPr/>
            <p:nvPr/>
          </p:nvGrpSpPr>
          <p:grpSpPr>
            <a:xfrm rot="-2700000">
              <a:off x="8824749" y="4566561"/>
              <a:ext cx="398678" cy="398677"/>
              <a:chOff x="8575868" y="353129"/>
              <a:chExt cx="591870" cy="591870"/>
            </a:xfrm>
          </p:grpSpPr>
          <p:sp>
            <p:nvSpPr>
              <p:cNvPr id="101" name="Google Shape;101;p9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rot="-2700000">
              <a:off x="-79426" y="178261"/>
              <a:ext cx="398678" cy="398677"/>
              <a:chOff x="8575868" y="353129"/>
              <a:chExt cx="591870" cy="59187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3492925" y="2293375"/>
            <a:ext cx="48678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3493029" y="3097375"/>
            <a:ext cx="48678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 flipH="1">
            <a:off x="164669" y="453750"/>
            <a:ext cx="8791800" cy="423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0" name="Google Shape;110;p10"/>
          <p:cNvGrpSpPr/>
          <p:nvPr/>
        </p:nvGrpSpPr>
        <p:grpSpPr>
          <a:xfrm flipH="1">
            <a:off x="-11443" y="23"/>
            <a:ext cx="9155454" cy="5178252"/>
            <a:chOff x="-11443" y="23"/>
            <a:chExt cx="9155454" cy="5178252"/>
          </a:xfrm>
        </p:grpSpPr>
        <p:grpSp>
          <p:nvGrpSpPr>
            <p:cNvPr id="111" name="Google Shape;111;p10"/>
            <p:cNvGrpSpPr/>
            <p:nvPr/>
          </p:nvGrpSpPr>
          <p:grpSpPr>
            <a:xfrm>
              <a:off x="-11443" y="23"/>
              <a:ext cx="667922" cy="667921"/>
              <a:chOff x="3781425" y="2401887"/>
              <a:chExt cx="322263" cy="322262"/>
            </a:xfrm>
          </p:grpSpPr>
          <p:sp>
            <p:nvSpPr>
              <p:cNvPr id="112" name="Google Shape;112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 rot="10800000">
              <a:off x="8476090" y="4510354"/>
              <a:ext cx="667922" cy="667921"/>
              <a:chOff x="3781425" y="2401887"/>
              <a:chExt cx="322263" cy="322262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2" name="Google Shape;122;p11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123" name="Google Shape;123;p11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11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127" name="Google Shape;127;p11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7" name="Google Shape;147;p14"/>
          <p:cNvGrpSpPr/>
          <p:nvPr/>
        </p:nvGrpSpPr>
        <p:grpSpPr>
          <a:xfrm>
            <a:off x="-140533" y="-128758"/>
            <a:ext cx="9425066" cy="5401016"/>
            <a:chOff x="-140533" y="-128758"/>
            <a:chExt cx="9425066" cy="5401016"/>
          </a:xfrm>
        </p:grpSpPr>
        <p:grpSp>
          <p:nvGrpSpPr>
            <p:cNvPr id="148" name="Google Shape;148;p14"/>
            <p:cNvGrpSpPr/>
            <p:nvPr/>
          </p:nvGrpSpPr>
          <p:grpSpPr>
            <a:xfrm rot="-2700000">
              <a:off x="-61761" y="4813139"/>
              <a:ext cx="380347" cy="380346"/>
              <a:chOff x="8575868" y="353129"/>
              <a:chExt cx="591870" cy="59187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4"/>
            <p:cNvGrpSpPr/>
            <p:nvPr/>
          </p:nvGrpSpPr>
          <p:grpSpPr>
            <a:xfrm rot="-2700000">
              <a:off x="8825414" y="-49986"/>
              <a:ext cx="380347" cy="380346"/>
              <a:chOff x="8575868" y="353129"/>
              <a:chExt cx="591870" cy="59187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8575868" y="353129"/>
                <a:ext cx="591870" cy="5918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46" extrusionOk="0">
                    <a:moveTo>
                      <a:pt x="18" y="927"/>
                    </a:moveTo>
                    <a:lnTo>
                      <a:pt x="928" y="927"/>
                    </a:lnTo>
                    <a:lnTo>
                      <a:pt x="928" y="18"/>
                    </a:lnTo>
                    <a:lnTo>
                      <a:pt x="18" y="18"/>
                    </a:lnTo>
                    <a:lnTo>
                      <a:pt x="18" y="927"/>
                    </a:lnTo>
                    <a:close/>
                    <a:moveTo>
                      <a:pt x="946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8645527" y="422618"/>
                <a:ext cx="452553" cy="45013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7" y="803"/>
                    </a:moveTo>
                    <a:lnTo>
                      <a:pt x="804" y="803"/>
                    </a:lnTo>
                    <a:lnTo>
                      <a:pt x="804" y="18"/>
                    </a:lnTo>
                    <a:lnTo>
                      <a:pt x="17" y="18"/>
                    </a:lnTo>
                    <a:lnTo>
                      <a:pt x="17" y="803"/>
                    </a:lnTo>
                    <a:close/>
                    <a:moveTo>
                      <a:pt x="822" y="821"/>
                    </a:moveTo>
                    <a:lnTo>
                      <a:pt x="0" y="821"/>
                    </a:lnTo>
                    <a:lnTo>
                      <a:pt x="0" y="0"/>
                    </a:lnTo>
                    <a:lnTo>
                      <a:pt x="822" y="0"/>
                    </a:lnTo>
                    <a:lnTo>
                      <a:pt x="822" y="8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-11443" y="-17376"/>
            <a:ext cx="9155454" cy="5178252"/>
            <a:chOff x="-11443" y="-17376"/>
            <a:chExt cx="9155454" cy="5178252"/>
          </a:xfrm>
        </p:grpSpPr>
        <p:grpSp>
          <p:nvGrpSpPr>
            <p:cNvPr id="182" name="Google Shape;182;p17"/>
            <p:cNvGrpSpPr/>
            <p:nvPr/>
          </p:nvGrpSpPr>
          <p:grpSpPr>
            <a:xfrm flipH="1">
              <a:off x="8476090" y="-17376"/>
              <a:ext cx="667922" cy="667921"/>
              <a:chOff x="3781425" y="2401887"/>
              <a:chExt cx="322263" cy="322262"/>
            </a:xfrm>
          </p:grpSpPr>
          <p:sp>
            <p:nvSpPr>
              <p:cNvPr id="183" name="Google Shape;183;p17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17"/>
            <p:cNvGrpSpPr/>
            <p:nvPr/>
          </p:nvGrpSpPr>
          <p:grpSpPr>
            <a:xfrm rot="10800000" flipH="1">
              <a:off x="-11443" y="4492955"/>
              <a:ext cx="667922" cy="667921"/>
              <a:chOff x="3781425" y="2401887"/>
              <a:chExt cx="322263" cy="322262"/>
            </a:xfrm>
          </p:grpSpPr>
          <p:sp>
            <p:nvSpPr>
              <p:cNvPr id="187" name="Google Shape;187;p17"/>
              <p:cNvSpPr/>
              <p:nvPr/>
            </p:nvSpPr>
            <p:spPr>
              <a:xfrm>
                <a:off x="3781425" y="2401887"/>
                <a:ext cx="322262" cy="242887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76" extrusionOk="0">
                    <a:moveTo>
                      <a:pt x="11" y="675"/>
                    </a:moveTo>
                    <a:lnTo>
                      <a:pt x="0" y="661"/>
                    </a:lnTo>
                    <a:lnTo>
                      <a:pt x="804" y="60"/>
                    </a:lnTo>
                    <a:lnTo>
                      <a:pt x="10" y="457"/>
                    </a:lnTo>
                    <a:lnTo>
                      <a:pt x="2" y="441"/>
                    </a:lnTo>
                    <a:lnTo>
                      <a:pt x="884" y="0"/>
                    </a:lnTo>
                    <a:lnTo>
                      <a:pt x="893" y="15"/>
                    </a:lnTo>
                    <a:lnTo>
                      <a:pt x="11" y="67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3781425" y="2401887"/>
                <a:ext cx="319087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239" extrusionOk="0">
                    <a:moveTo>
                      <a:pt x="4" y="238"/>
                    </a:moveTo>
                    <a:lnTo>
                      <a:pt x="0" y="221"/>
                    </a:lnTo>
                    <a:lnTo>
                      <a:pt x="812" y="18"/>
                    </a:lnTo>
                    <a:lnTo>
                      <a:pt x="2" y="18"/>
                    </a:lnTo>
                    <a:lnTo>
                      <a:pt x="2" y="0"/>
                    </a:lnTo>
                    <a:lnTo>
                      <a:pt x="884" y="0"/>
                    </a:lnTo>
                    <a:lnTo>
                      <a:pt x="886" y="17"/>
                    </a:lnTo>
                    <a:lnTo>
                      <a:pt x="4" y="23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3781425" y="2401887"/>
                <a:ext cx="322263" cy="32226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4" extrusionOk="0">
                    <a:moveTo>
                      <a:pt x="12" y="893"/>
                    </a:moveTo>
                    <a:lnTo>
                      <a:pt x="0" y="881"/>
                    </a:lnTo>
                    <a:lnTo>
                      <a:pt x="882" y="0"/>
                    </a:lnTo>
                    <a:lnTo>
                      <a:pt x="894" y="12"/>
                    </a:lnTo>
                    <a:lnTo>
                      <a:pt x="12" y="89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0" name="Google Shape;190;p17"/>
          <p:cNvSpPr/>
          <p:nvPr/>
        </p:nvSpPr>
        <p:spPr>
          <a:xfrm>
            <a:off x="176100" y="213300"/>
            <a:ext cx="8791800" cy="471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"/>
          </p:nvPr>
        </p:nvSpPr>
        <p:spPr>
          <a:xfrm>
            <a:off x="717550" y="1366061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2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2"/>
          </p:nvPr>
        </p:nvSpPr>
        <p:spPr>
          <a:xfrm>
            <a:off x="717550" y="39239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3"/>
          </p:nvPr>
        </p:nvSpPr>
        <p:spPr>
          <a:xfrm>
            <a:off x="3401350" y="39239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ubTitle" idx="4"/>
          </p:nvPr>
        </p:nvSpPr>
        <p:spPr>
          <a:xfrm>
            <a:off x="6085150" y="39239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5"/>
          </p:nvPr>
        </p:nvSpPr>
        <p:spPr>
          <a:xfrm>
            <a:off x="3401350" y="1366061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2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6"/>
          </p:nvPr>
        </p:nvSpPr>
        <p:spPr>
          <a:xfrm>
            <a:off x="6085150" y="1366061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2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7"/>
          </p:nvPr>
        </p:nvSpPr>
        <p:spPr>
          <a:xfrm>
            <a:off x="717550" y="1771237"/>
            <a:ext cx="233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8"/>
          </p:nvPr>
        </p:nvSpPr>
        <p:spPr>
          <a:xfrm>
            <a:off x="3401350" y="1771237"/>
            <a:ext cx="233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9"/>
          </p:nvPr>
        </p:nvSpPr>
        <p:spPr>
          <a:xfrm>
            <a:off x="6085150" y="1771237"/>
            <a:ext cx="23364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3" r:id="rId9"/>
    <p:sldLayoutId id="2147483664" r:id="rId10"/>
    <p:sldLayoutId id="2147483668" r:id="rId11"/>
    <p:sldLayoutId id="2147483669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b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ctrTitle"/>
          </p:nvPr>
        </p:nvSpPr>
        <p:spPr>
          <a:xfrm>
            <a:off x="348151" y="746762"/>
            <a:ext cx="5065800" cy="21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for VOCs detection</a:t>
            </a:r>
            <a:endParaRPr dirty="0"/>
          </a:p>
        </p:txBody>
      </p:sp>
      <p:sp>
        <p:nvSpPr>
          <p:cNvPr id="315" name="Google Shape;315;p27"/>
          <p:cNvSpPr txBox="1">
            <a:spLocks noGrp="1"/>
          </p:cNvSpPr>
          <p:nvPr>
            <p:ph type="subTitle" idx="1"/>
          </p:nvPr>
        </p:nvSpPr>
        <p:spPr>
          <a:xfrm>
            <a:off x="534593" y="3615798"/>
            <a:ext cx="5065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Maxime Wissocq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Supervisor: Romuald Jolivot</a:t>
            </a:r>
            <a:endParaRPr dirty="0"/>
          </a:p>
        </p:txBody>
      </p:sp>
      <p:grpSp>
        <p:nvGrpSpPr>
          <p:cNvPr id="316" name="Google Shape;316;p27"/>
          <p:cNvGrpSpPr/>
          <p:nvPr/>
        </p:nvGrpSpPr>
        <p:grpSpPr>
          <a:xfrm>
            <a:off x="7480480" y="3669096"/>
            <a:ext cx="367220" cy="356202"/>
            <a:chOff x="7486218" y="2813433"/>
            <a:chExt cx="367220" cy="356202"/>
          </a:xfrm>
        </p:grpSpPr>
        <p:sp>
          <p:nvSpPr>
            <p:cNvPr id="317" name="Google Shape;317;p27"/>
            <p:cNvSpPr/>
            <p:nvPr/>
          </p:nvSpPr>
          <p:spPr>
            <a:xfrm>
              <a:off x="7486218" y="2813433"/>
              <a:ext cx="190954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486218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7662483" y="2978681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662483" y="2813433"/>
              <a:ext cx="190954" cy="190954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7"/>
          <p:cNvGrpSpPr/>
          <p:nvPr/>
        </p:nvGrpSpPr>
        <p:grpSpPr>
          <a:xfrm>
            <a:off x="6929662" y="1928640"/>
            <a:ext cx="1468883" cy="1457866"/>
            <a:chOff x="2519362" y="2143125"/>
            <a:chExt cx="635000" cy="630238"/>
          </a:xfrm>
        </p:grpSpPr>
        <p:sp>
          <p:nvSpPr>
            <p:cNvPr id="322" name="Google Shape;322;p27"/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27"/>
          <p:cNvGrpSpPr/>
          <p:nvPr/>
        </p:nvGrpSpPr>
        <p:grpSpPr>
          <a:xfrm>
            <a:off x="7480480" y="1289871"/>
            <a:ext cx="367220" cy="356203"/>
            <a:chOff x="7486218" y="2813433"/>
            <a:chExt cx="367220" cy="356203"/>
          </a:xfrm>
        </p:grpSpPr>
        <p:sp>
          <p:nvSpPr>
            <p:cNvPr id="331" name="Google Shape;331;p27"/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age 1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BA40AC37-85A0-6F09-FAD4-42E35F31E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97" y="555943"/>
            <a:ext cx="2346965" cy="731521"/>
          </a:xfrm>
          <a:prstGeom prst="rect">
            <a:avLst/>
          </a:prstGeom>
        </p:spPr>
      </p:pic>
      <p:pic>
        <p:nvPicPr>
          <p:cNvPr id="3" name="Image 2" descr="Une image contenant Police, blanc, graphisme, capture d’écran&#10;&#10;Description générée automatiquement">
            <a:extLst>
              <a:ext uri="{FF2B5EF4-FFF2-40B4-BE49-F238E27FC236}">
                <a16:creationId xmlns:a16="http://schemas.microsoft.com/office/drawing/2014/main" id="{4E301010-A320-1ED7-C269-9BF3A8ADE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6"/>
          <a:stretch/>
        </p:blipFill>
        <p:spPr>
          <a:xfrm>
            <a:off x="6306996" y="4051606"/>
            <a:ext cx="2346966" cy="539663"/>
          </a:xfrm>
          <a:prstGeom prst="rect">
            <a:avLst/>
          </a:prstGeom>
        </p:spPr>
      </p:pic>
      <p:sp>
        <p:nvSpPr>
          <p:cNvPr id="4" name="Google Shape;315;p27">
            <a:extLst>
              <a:ext uri="{FF2B5EF4-FFF2-40B4-BE49-F238E27FC236}">
                <a16:creationId xmlns:a16="http://schemas.microsoft.com/office/drawing/2014/main" id="{C56C353E-2697-FFB2-8A30-6B746B540426}"/>
              </a:ext>
            </a:extLst>
          </p:cNvPr>
          <p:cNvSpPr txBox="1">
            <a:spLocks/>
          </p:cNvSpPr>
          <p:nvPr/>
        </p:nvSpPr>
        <p:spPr>
          <a:xfrm>
            <a:off x="436284" y="2834680"/>
            <a:ext cx="5065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23/05/2024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973082"/>
            <a:ext cx="6705599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r>
              <a:rPr lang="fr-FR" sz="4000" dirty="0"/>
              <a:t> and data extraction</a:t>
            </a:r>
          </a:p>
        </p:txBody>
      </p:sp>
      <p:pic>
        <p:nvPicPr>
          <p:cNvPr id="6" name="Image 5" descr="Une image contenant carré, Caractère coloré, motif, Rectangle&#10;&#10;Description générée automatiquement">
            <a:extLst>
              <a:ext uri="{FF2B5EF4-FFF2-40B4-BE49-F238E27FC236}">
                <a16:creationId xmlns:a16="http://schemas.microsoft.com/office/drawing/2014/main" id="{4EAB5081-D9C2-7026-BAD6-B37F1D9A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883" y="2902463"/>
            <a:ext cx="1229878" cy="1461283"/>
          </a:xfrm>
          <a:prstGeom prst="rect">
            <a:avLst/>
          </a:prstGeom>
        </p:spPr>
      </p:pic>
      <p:pic>
        <p:nvPicPr>
          <p:cNvPr id="8" name="Image 7" descr="Une image contenant capture d’écran, carré, Rectangle, texte&#10;&#10;Description générée automatiquement">
            <a:extLst>
              <a:ext uri="{FF2B5EF4-FFF2-40B4-BE49-F238E27FC236}">
                <a16:creationId xmlns:a16="http://schemas.microsoft.com/office/drawing/2014/main" id="{2569E3F8-550E-F843-9509-05504EA6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62" y="2709981"/>
            <a:ext cx="1038513" cy="1846245"/>
          </a:xfrm>
          <a:prstGeom prst="rect">
            <a:avLst/>
          </a:prstGeom>
        </p:spPr>
      </p:pic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2626649" y="1929738"/>
            <a:ext cx="1888200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2559703" y="2277213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Selecting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zone to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crop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" name="Google Shape;389;p31">
            <a:extLst>
              <a:ext uri="{FF2B5EF4-FFF2-40B4-BE49-F238E27FC236}">
                <a16:creationId xmlns:a16="http://schemas.microsoft.com/office/drawing/2014/main" id="{9E537334-5CBA-647D-39DC-275618FEC4E9}"/>
              </a:ext>
            </a:extLst>
          </p:cNvPr>
          <p:cNvSpPr/>
          <p:nvPr/>
        </p:nvSpPr>
        <p:spPr>
          <a:xfrm>
            <a:off x="5091722" y="1929213"/>
            <a:ext cx="1888200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240860" y="2189063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Cropped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image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97A36B5-EAC3-E618-B274-3BEAF49D51D9}"/>
              </a:ext>
            </a:extLst>
          </p:cNvPr>
          <p:cNvSpPr/>
          <p:nvPr/>
        </p:nvSpPr>
        <p:spPr>
          <a:xfrm>
            <a:off x="4202346" y="3450403"/>
            <a:ext cx="1038514" cy="365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59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73082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#3: data extraction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1072122" y="1608667"/>
            <a:ext cx="2410080" cy="8879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1072121" y="2140665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The user can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divide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into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grid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with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2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rows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and 2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columns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3" name="Google Shape;389;p31">
            <a:extLst>
              <a:ext uri="{FF2B5EF4-FFF2-40B4-BE49-F238E27FC236}">
                <a16:creationId xmlns:a16="http://schemas.microsoft.com/office/drawing/2014/main" id="{9E537334-5CBA-647D-39DC-275618FEC4E9}"/>
              </a:ext>
            </a:extLst>
          </p:cNvPr>
          <p:cNvSpPr/>
          <p:nvPr/>
        </p:nvSpPr>
        <p:spPr>
          <a:xfrm>
            <a:off x="5240860" y="1839489"/>
            <a:ext cx="2566859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351305" y="2149585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The image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was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divided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into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4 parts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97A36B5-EAC3-E618-B274-3BEAF49D51D9}"/>
              </a:ext>
            </a:extLst>
          </p:cNvPr>
          <p:cNvSpPr/>
          <p:nvPr/>
        </p:nvSpPr>
        <p:spPr>
          <a:xfrm>
            <a:off x="4202346" y="3450403"/>
            <a:ext cx="1038514" cy="365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texte, carré, Rectangle&#10;&#10;Description générée automatiquement">
            <a:extLst>
              <a:ext uri="{FF2B5EF4-FFF2-40B4-BE49-F238E27FC236}">
                <a16:creationId xmlns:a16="http://schemas.microsoft.com/office/drawing/2014/main" id="{D43F0809-48FF-EA8B-D988-25359669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8" y="2679860"/>
            <a:ext cx="1072398" cy="1906485"/>
          </a:xfrm>
          <a:prstGeom prst="rect">
            <a:avLst/>
          </a:prstGeom>
        </p:spPr>
      </p:pic>
      <p:pic>
        <p:nvPicPr>
          <p:cNvPr id="11" name="Image 10" descr="Une image contenant motif, carré, Rectangle, Caractère coloré&#10;&#10;Description générée automatiquement">
            <a:extLst>
              <a:ext uri="{FF2B5EF4-FFF2-40B4-BE49-F238E27FC236}">
                <a16:creationId xmlns:a16="http://schemas.microsoft.com/office/drawing/2014/main" id="{A30FEBA8-2EF1-2E4D-7036-9B17CB00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97" y="2873156"/>
            <a:ext cx="1365155" cy="1594778"/>
          </a:xfrm>
          <a:prstGeom prst="rect">
            <a:avLst/>
          </a:prstGeom>
        </p:spPr>
      </p:pic>
      <p:pic>
        <p:nvPicPr>
          <p:cNvPr id="15" name="Image 14" descr="Une image contenant Rectangle, carré, Caractère coloré, motif&#10;&#10;Description générée automatiquement">
            <a:extLst>
              <a:ext uri="{FF2B5EF4-FFF2-40B4-BE49-F238E27FC236}">
                <a16:creationId xmlns:a16="http://schemas.microsoft.com/office/drawing/2014/main" id="{87DAE7A6-7744-510D-F1F2-2CA0E71A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715" y="2883060"/>
            <a:ext cx="675249" cy="788827"/>
          </a:xfrm>
          <a:prstGeom prst="rect">
            <a:avLst/>
          </a:prstGeom>
        </p:spPr>
      </p:pic>
      <p:pic>
        <p:nvPicPr>
          <p:cNvPr id="19" name="Image 18" descr="Une image contenant motif, Rectangle, carré, art&#10;&#10;Description générée automatiquement">
            <a:extLst>
              <a:ext uri="{FF2B5EF4-FFF2-40B4-BE49-F238E27FC236}">
                <a16:creationId xmlns:a16="http://schemas.microsoft.com/office/drawing/2014/main" id="{7F1C8CCA-9668-DA95-981C-0E596FC1D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265" y="2883060"/>
            <a:ext cx="675249" cy="788829"/>
          </a:xfrm>
          <a:prstGeom prst="rect">
            <a:avLst/>
          </a:prstGeom>
        </p:spPr>
      </p:pic>
      <p:pic>
        <p:nvPicPr>
          <p:cNvPr id="21" name="Image 20" descr="Une image contenant capture d’écran, Rectangle, Caractère coloré, carré&#10;&#10;Description générée automatiquement">
            <a:extLst>
              <a:ext uri="{FF2B5EF4-FFF2-40B4-BE49-F238E27FC236}">
                <a16:creationId xmlns:a16="http://schemas.microsoft.com/office/drawing/2014/main" id="{2F24932F-B5FA-A787-C122-85FEEC17A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715" y="3720334"/>
            <a:ext cx="675249" cy="788828"/>
          </a:xfrm>
          <a:prstGeom prst="rect">
            <a:avLst/>
          </a:prstGeom>
        </p:spPr>
      </p:pic>
      <p:pic>
        <p:nvPicPr>
          <p:cNvPr id="23" name="Image 22" descr="Une image contenant Rectangle, motif, carré, Caractère coloré&#10;&#10;Description générée automatiquement">
            <a:extLst>
              <a:ext uri="{FF2B5EF4-FFF2-40B4-BE49-F238E27FC236}">
                <a16:creationId xmlns:a16="http://schemas.microsoft.com/office/drawing/2014/main" id="{7B0AACAF-1093-B416-8F15-91F648BE1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5" y="3720334"/>
            <a:ext cx="675248" cy="788826"/>
          </a:xfrm>
          <a:prstGeom prst="rect">
            <a:avLst/>
          </a:prstGeom>
        </p:spPr>
      </p:pic>
      <p:pic>
        <p:nvPicPr>
          <p:cNvPr id="29" name="Image 28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38C40D62-3B12-7007-EE96-F3B6976D6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93" y="2670212"/>
            <a:ext cx="1072397" cy="19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4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#4: data </a:t>
            </a:r>
            <a:r>
              <a:rPr lang="fr-FR" sz="4000" dirty="0" err="1"/>
              <a:t>recording</a:t>
            </a:r>
            <a:endParaRPr lang="fr-FR" sz="4000" dirty="0"/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3743759" y="1858350"/>
            <a:ext cx="2234222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3743759" y="2172600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CSV file for 4 captures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with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 2 seconds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7" name="Image 6" descr="Une image contenant texte, capture d’écran, nombre, Tracé&#10;&#10;Description générée automatiquement">
            <a:extLst>
              <a:ext uri="{FF2B5EF4-FFF2-40B4-BE49-F238E27FC236}">
                <a16:creationId xmlns:a16="http://schemas.microsoft.com/office/drawing/2014/main" id="{A4A676BD-1B67-AEC8-D3C4-0C643BA6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50"/>
          <a:stretch/>
        </p:blipFill>
        <p:spPr>
          <a:xfrm>
            <a:off x="4069589" y="2990088"/>
            <a:ext cx="1582563" cy="1273095"/>
          </a:xfrm>
          <a:prstGeom prst="rect">
            <a:avLst/>
          </a:prstGeom>
        </p:spPr>
      </p:pic>
      <p:cxnSp>
        <p:nvCxnSpPr>
          <p:cNvPr id="10" name="Google Shape;510;p36">
            <a:extLst>
              <a:ext uri="{FF2B5EF4-FFF2-40B4-BE49-F238E27FC236}">
                <a16:creationId xmlns:a16="http://schemas.microsoft.com/office/drawing/2014/main" id="{1618DEB1-CC4D-AF13-6793-37F68D6C16A8}"/>
              </a:ext>
            </a:extLst>
          </p:cNvPr>
          <p:cNvCxnSpPr>
            <a:cxnSpLocks/>
          </p:cNvCxnSpPr>
          <p:nvPr/>
        </p:nvCxnSpPr>
        <p:spPr>
          <a:xfrm>
            <a:off x="2628900" y="2963482"/>
            <a:ext cx="1543050" cy="4674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Google Shape;380;p31">
            <a:extLst>
              <a:ext uri="{FF2B5EF4-FFF2-40B4-BE49-F238E27FC236}">
                <a16:creationId xmlns:a16="http://schemas.microsoft.com/office/drawing/2014/main" id="{6EB1537F-8933-B393-5609-1833BF870F7D}"/>
              </a:ext>
            </a:extLst>
          </p:cNvPr>
          <p:cNvSpPr txBox="1">
            <a:spLocks/>
          </p:cNvSpPr>
          <p:nvPr/>
        </p:nvSpPr>
        <p:spPr>
          <a:xfrm>
            <a:off x="424297" y="2780782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Acquisition time</a:t>
            </a:r>
          </a:p>
        </p:txBody>
      </p:sp>
      <p:cxnSp>
        <p:nvCxnSpPr>
          <p:cNvPr id="18" name="Google Shape;510;p36">
            <a:extLst>
              <a:ext uri="{FF2B5EF4-FFF2-40B4-BE49-F238E27FC236}">
                <a16:creationId xmlns:a16="http://schemas.microsoft.com/office/drawing/2014/main" id="{2B3098B8-84CD-2831-96EC-8E18F0D7AF6E}"/>
              </a:ext>
            </a:extLst>
          </p:cNvPr>
          <p:cNvCxnSpPr>
            <a:cxnSpLocks/>
          </p:cNvCxnSpPr>
          <p:nvPr/>
        </p:nvCxnSpPr>
        <p:spPr>
          <a:xfrm flipH="1">
            <a:off x="5612639" y="3093244"/>
            <a:ext cx="909605" cy="337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" name="Google Shape;380;p31">
            <a:extLst>
              <a:ext uri="{FF2B5EF4-FFF2-40B4-BE49-F238E27FC236}">
                <a16:creationId xmlns:a16="http://schemas.microsoft.com/office/drawing/2014/main" id="{2069C995-E101-78D0-353D-976C761110F7}"/>
              </a:ext>
            </a:extLst>
          </p:cNvPr>
          <p:cNvSpPr txBox="1">
            <a:spLocks/>
          </p:cNvSpPr>
          <p:nvPr/>
        </p:nvSpPr>
        <p:spPr>
          <a:xfrm>
            <a:off x="6623768" y="3040046"/>
            <a:ext cx="2095935" cy="3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Average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RBG values for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sensor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extracted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from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image</a:t>
            </a:r>
          </a:p>
        </p:txBody>
      </p:sp>
    </p:spTree>
    <p:extLst>
      <p:ext uri="{BB962C8B-B14F-4D97-AF65-F5344CB8AC3E}">
        <p14:creationId xmlns:p14="http://schemas.microsoft.com/office/powerpoint/2010/main" val="121306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957599"/>
            <a:ext cx="5638200" cy="820200"/>
          </a:xfrm>
        </p:spPr>
        <p:txBody>
          <a:bodyPr/>
          <a:lstStyle/>
          <a:p>
            <a:r>
              <a:rPr lang="fr-FR" sz="4000" dirty="0"/>
              <a:t>Conclusion </a:t>
            </a:r>
          </a:p>
        </p:txBody>
      </p:sp>
      <p:sp>
        <p:nvSpPr>
          <p:cNvPr id="4" name="Google Shape;348;p29">
            <a:extLst>
              <a:ext uri="{FF2B5EF4-FFF2-40B4-BE49-F238E27FC236}">
                <a16:creationId xmlns:a16="http://schemas.microsoft.com/office/drawing/2014/main" id="{92AC35A3-6C11-E4BF-BDA8-A14B3B637D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600" y="1777799"/>
            <a:ext cx="7611533" cy="275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an acquisition system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 a signal processing algorithm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Classification and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32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535367-0E4E-572A-B0E6-F942E41481A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45242" y="2099940"/>
            <a:ext cx="4506770" cy="969300"/>
          </a:xfrm>
        </p:spPr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endParaRPr lang="fr-FR" dirty="0"/>
          </a:p>
        </p:txBody>
      </p:sp>
      <p:grpSp>
        <p:nvGrpSpPr>
          <p:cNvPr id="5" name="Google Shape;738;p46">
            <a:extLst>
              <a:ext uri="{FF2B5EF4-FFF2-40B4-BE49-F238E27FC236}">
                <a16:creationId xmlns:a16="http://schemas.microsoft.com/office/drawing/2014/main" id="{90187440-752E-E956-0BA2-B206AB1BF8C8}"/>
              </a:ext>
            </a:extLst>
          </p:cNvPr>
          <p:cNvGrpSpPr/>
          <p:nvPr/>
        </p:nvGrpSpPr>
        <p:grpSpPr>
          <a:xfrm>
            <a:off x="1900080" y="3583261"/>
            <a:ext cx="367220" cy="356203"/>
            <a:chOff x="7486218" y="2813433"/>
            <a:chExt cx="367220" cy="356203"/>
          </a:xfrm>
        </p:grpSpPr>
        <p:sp>
          <p:nvSpPr>
            <p:cNvPr id="6" name="Google Shape;739;p46">
              <a:extLst>
                <a:ext uri="{FF2B5EF4-FFF2-40B4-BE49-F238E27FC236}">
                  <a16:creationId xmlns:a16="http://schemas.microsoft.com/office/drawing/2014/main" id="{5AD62AD8-2847-A0E4-F440-6A1922CCEB7C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40;p46">
              <a:extLst>
                <a:ext uri="{FF2B5EF4-FFF2-40B4-BE49-F238E27FC236}">
                  <a16:creationId xmlns:a16="http://schemas.microsoft.com/office/drawing/2014/main" id="{2479E955-DB85-D607-C2E2-A902A814B2E6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41;p46">
              <a:extLst>
                <a:ext uri="{FF2B5EF4-FFF2-40B4-BE49-F238E27FC236}">
                  <a16:creationId xmlns:a16="http://schemas.microsoft.com/office/drawing/2014/main" id="{0C551CF9-DC6E-88D8-FCD1-7AC39A0B7B4D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42;p46">
              <a:extLst>
                <a:ext uri="{FF2B5EF4-FFF2-40B4-BE49-F238E27FC236}">
                  <a16:creationId xmlns:a16="http://schemas.microsoft.com/office/drawing/2014/main" id="{EBB71AB6-AFF9-51EB-3CB1-06D91992D15F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43;p46">
            <a:extLst>
              <a:ext uri="{FF2B5EF4-FFF2-40B4-BE49-F238E27FC236}">
                <a16:creationId xmlns:a16="http://schemas.microsoft.com/office/drawing/2014/main" id="{ECD1C5DA-8690-EFDF-5A7D-2E09D1425703}"/>
              </a:ext>
            </a:extLst>
          </p:cNvPr>
          <p:cNvGrpSpPr/>
          <p:nvPr/>
        </p:nvGrpSpPr>
        <p:grpSpPr>
          <a:xfrm>
            <a:off x="1349262" y="1842805"/>
            <a:ext cx="1468883" cy="1457866"/>
            <a:chOff x="2519362" y="2143125"/>
            <a:chExt cx="635000" cy="630238"/>
          </a:xfrm>
        </p:grpSpPr>
        <p:sp>
          <p:nvSpPr>
            <p:cNvPr id="11" name="Google Shape;744;p46">
              <a:extLst>
                <a:ext uri="{FF2B5EF4-FFF2-40B4-BE49-F238E27FC236}">
                  <a16:creationId xmlns:a16="http://schemas.microsoft.com/office/drawing/2014/main" id="{CCF926C0-3EDB-25B6-1D41-07E0D003505F}"/>
                </a:ext>
              </a:extLst>
            </p:cNvPr>
            <p:cNvSpPr/>
            <p:nvPr/>
          </p:nvSpPr>
          <p:spPr>
            <a:xfrm>
              <a:off x="2519362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0" y="890"/>
                  </a:moveTo>
                  <a:lnTo>
                    <a:pt x="0" y="873"/>
                  </a:lnTo>
                  <a:cubicBezTo>
                    <a:pt x="481" y="873"/>
                    <a:pt x="872" y="481"/>
                    <a:pt x="872" y="0"/>
                  </a:cubicBezTo>
                  <a:lnTo>
                    <a:pt x="890" y="0"/>
                  </a:lnTo>
                  <a:cubicBezTo>
                    <a:pt x="890" y="491"/>
                    <a:pt x="490" y="890"/>
                    <a:pt x="0" y="89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45;p46">
              <a:extLst>
                <a:ext uri="{FF2B5EF4-FFF2-40B4-BE49-F238E27FC236}">
                  <a16:creationId xmlns:a16="http://schemas.microsoft.com/office/drawing/2014/main" id="{768AC19B-5A94-5ED6-E661-3C80559BA1FB}"/>
                </a:ext>
              </a:extLst>
            </p:cNvPr>
            <p:cNvSpPr/>
            <p:nvPr/>
          </p:nvSpPr>
          <p:spPr>
            <a:xfrm>
              <a:off x="27574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46;p46">
              <a:extLst>
                <a:ext uri="{FF2B5EF4-FFF2-40B4-BE49-F238E27FC236}">
                  <a16:creationId xmlns:a16="http://schemas.microsoft.com/office/drawing/2014/main" id="{F1CF2626-FE1C-0366-34A1-BC1B721CA180}"/>
                </a:ext>
              </a:extLst>
            </p:cNvPr>
            <p:cNvSpPr/>
            <p:nvPr/>
          </p:nvSpPr>
          <p:spPr>
            <a:xfrm>
              <a:off x="2519362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890" y="889"/>
                  </a:moveTo>
                  <a:lnTo>
                    <a:pt x="873" y="889"/>
                  </a:lnTo>
                  <a:cubicBezTo>
                    <a:pt x="873" y="408"/>
                    <a:pt x="481" y="17"/>
                    <a:pt x="0" y="17"/>
                  </a:cubicBezTo>
                  <a:lnTo>
                    <a:pt x="0" y="0"/>
                  </a:lnTo>
                  <a:cubicBezTo>
                    <a:pt x="491" y="0"/>
                    <a:pt x="890" y="399"/>
                    <a:pt x="890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47;p46">
              <a:extLst>
                <a:ext uri="{FF2B5EF4-FFF2-40B4-BE49-F238E27FC236}">
                  <a16:creationId xmlns:a16="http://schemas.microsoft.com/office/drawing/2014/main" id="{EFA45C5B-6B65-BB5F-3A00-6CDF4A4E6865}"/>
                </a:ext>
              </a:extLst>
            </p:cNvPr>
            <p:cNvSpPr/>
            <p:nvPr/>
          </p:nvSpPr>
          <p:spPr>
            <a:xfrm>
              <a:off x="27574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6">
              <a:extLst>
                <a:ext uri="{FF2B5EF4-FFF2-40B4-BE49-F238E27FC236}">
                  <a16:creationId xmlns:a16="http://schemas.microsoft.com/office/drawing/2014/main" id="{F7A6045B-08F9-4C9A-E264-E19E25B4F14F}"/>
                </a:ext>
              </a:extLst>
            </p:cNvPr>
            <p:cNvSpPr/>
            <p:nvPr/>
          </p:nvSpPr>
          <p:spPr>
            <a:xfrm>
              <a:off x="2833687" y="2452687"/>
              <a:ext cx="320675" cy="320676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18" y="889"/>
                  </a:moveTo>
                  <a:lnTo>
                    <a:pt x="0" y="889"/>
                  </a:lnTo>
                  <a:cubicBezTo>
                    <a:pt x="0" y="399"/>
                    <a:pt x="399" y="0"/>
                    <a:pt x="890" y="0"/>
                  </a:cubicBezTo>
                  <a:lnTo>
                    <a:pt x="890" y="17"/>
                  </a:lnTo>
                  <a:cubicBezTo>
                    <a:pt x="409" y="17"/>
                    <a:pt x="18" y="408"/>
                    <a:pt x="18" y="88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6">
              <a:extLst>
                <a:ext uri="{FF2B5EF4-FFF2-40B4-BE49-F238E27FC236}">
                  <a16:creationId xmlns:a16="http://schemas.microsoft.com/office/drawing/2014/main" id="{CE0C1893-AF74-0A13-2B55-647B2136835D}"/>
                </a:ext>
              </a:extLst>
            </p:cNvPr>
            <p:cNvSpPr/>
            <p:nvPr/>
          </p:nvSpPr>
          <p:spPr>
            <a:xfrm>
              <a:off x="2833687" y="2452687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6">
              <a:extLst>
                <a:ext uri="{FF2B5EF4-FFF2-40B4-BE49-F238E27FC236}">
                  <a16:creationId xmlns:a16="http://schemas.microsoft.com/office/drawing/2014/main" id="{C04DC574-5502-E9ED-24F8-F59F9878850F}"/>
                </a:ext>
              </a:extLst>
            </p:cNvPr>
            <p:cNvSpPr/>
            <p:nvPr/>
          </p:nvSpPr>
          <p:spPr>
            <a:xfrm>
              <a:off x="2833687" y="214312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890" y="890"/>
                  </a:moveTo>
                  <a:cubicBezTo>
                    <a:pt x="399" y="890"/>
                    <a:pt x="0" y="491"/>
                    <a:pt x="0" y="0"/>
                  </a:cubicBezTo>
                  <a:lnTo>
                    <a:pt x="17" y="0"/>
                  </a:lnTo>
                  <a:cubicBezTo>
                    <a:pt x="17" y="481"/>
                    <a:pt x="409" y="873"/>
                    <a:pt x="890" y="873"/>
                  </a:cubicBezTo>
                  <a:lnTo>
                    <a:pt x="890" y="89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6">
              <a:extLst>
                <a:ext uri="{FF2B5EF4-FFF2-40B4-BE49-F238E27FC236}">
                  <a16:creationId xmlns:a16="http://schemas.microsoft.com/office/drawing/2014/main" id="{F2BE414F-9823-A3B7-08AF-D872B7376812}"/>
                </a:ext>
              </a:extLst>
            </p:cNvPr>
            <p:cNvSpPr/>
            <p:nvPr/>
          </p:nvSpPr>
          <p:spPr>
            <a:xfrm>
              <a:off x="2833687" y="2381250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752;p46">
            <a:extLst>
              <a:ext uri="{FF2B5EF4-FFF2-40B4-BE49-F238E27FC236}">
                <a16:creationId xmlns:a16="http://schemas.microsoft.com/office/drawing/2014/main" id="{141C2313-4C52-6FB7-5EFA-2D9F819E8340}"/>
              </a:ext>
            </a:extLst>
          </p:cNvPr>
          <p:cNvGrpSpPr/>
          <p:nvPr/>
        </p:nvGrpSpPr>
        <p:grpSpPr>
          <a:xfrm>
            <a:off x="1900080" y="1204036"/>
            <a:ext cx="367220" cy="356203"/>
            <a:chOff x="7486218" y="2813433"/>
            <a:chExt cx="367220" cy="356203"/>
          </a:xfrm>
        </p:grpSpPr>
        <p:sp>
          <p:nvSpPr>
            <p:cNvPr id="20" name="Google Shape;753;p46">
              <a:extLst>
                <a:ext uri="{FF2B5EF4-FFF2-40B4-BE49-F238E27FC236}">
                  <a16:creationId xmlns:a16="http://schemas.microsoft.com/office/drawing/2014/main" id="{C0A0BFCB-4311-DFDB-0C3D-28E4B668C4BE}"/>
                </a:ext>
              </a:extLst>
            </p:cNvPr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754;p46">
              <a:extLst>
                <a:ext uri="{FF2B5EF4-FFF2-40B4-BE49-F238E27FC236}">
                  <a16:creationId xmlns:a16="http://schemas.microsoft.com/office/drawing/2014/main" id="{C537429D-DDA0-D2F7-7AED-5A74863E02F9}"/>
                </a:ext>
              </a:extLst>
            </p:cNvPr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55;p46">
              <a:extLst>
                <a:ext uri="{FF2B5EF4-FFF2-40B4-BE49-F238E27FC236}">
                  <a16:creationId xmlns:a16="http://schemas.microsoft.com/office/drawing/2014/main" id="{E645AE5F-572D-75CB-CEC3-7C4EA577989A}"/>
                </a:ext>
              </a:extLst>
            </p:cNvPr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756;p46">
              <a:extLst>
                <a:ext uri="{FF2B5EF4-FFF2-40B4-BE49-F238E27FC236}">
                  <a16:creationId xmlns:a16="http://schemas.microsoft.com/office/drawing/2014/main" id="{897AE54C-0AFF-0DE9-F763-FB5748B0248A}"/>
                </a:ext>
              </a:extLst>
            </p:cNvPr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subTitle" idx="1"/>
          </p:nvPr>
        </p:nvSpPr>
        <p:spPr>
          <a:xfrm>
            <a:off x="3482786" y="1398633"/>
            <a:ext cx="4867800" cy="2756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Personnal</a:t>
            </a:r>
            <a:r>
              <a:rPr lang="fr-FR" sz="2000" dirty="0"/>
              <a:t> introduction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Introduction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Work </a:t>
            </a:r>
            <a:r>
              <a:rPr lang="fr-FR" sz="2000" dirty="0" err="1"/>
              <a:t>progress</a:t>
            </a:r>
            <a:endParaRPr lang="fr-FR" sz="20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3493029" y="733517"/>
            <a:ext cx="4867800" cy="8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350" name="Google Shape;350;p29"/>
          <p:cNvGrpSpPr/>
          <p:nvPr/>
        </p:nvGrpSpPr>
        <p:grpSpPr>
          <a:xfrm>
            <a:off x="1087692" y="1695207"/>
            <a:ext cx="1753159" cy="1753159"/>
            <a:chOff x="8071913" y="-378961"/>
            <a:chExt cx="1827921" cy="1827921"/>
          </a:xfrm>
        </p:grpSpPr>
        <p:sp>
          <p:nvSpPr>
            <p:cNvPr id="351" name="Google Shape;351;p29"/>
            <p:cNvSpPr/>
            <p:nvPr/>
          </p:nvSpPr>
          <p:spPr>
            <a:xfrm>
              <a:off x="8330684" y="-117438"/>
              <a:ext cx="1307614" cy="1307614"/>
            </a:xfrm>
            <a:custGeom>
              <a:avLst/>
              <a:gdLst/>
              <a:ahLst/>
              <a:cxnLst/>
              <a:rect l="l" t="t" r="r" b="b"/>
              <a:pathLst>
                <a:path w="2094" h="2094" extrusionOk="0">
                  <a:moveTo>
                    <a:pt x="2093" y="2093"/>
                  </a:moveTo>
                  <a:lnTo>
                    <a:pt x="0" y="2093"/>
                  </a:lnTo>
                  <a:lnTo>
                    <a:pt x="0" y="0"/>
                  </a:lnTo>
                  <a:lnTo>
                    <a:pt x="2093" y="0"/>
                  </a:lnTo>
                  <a:lnTo>
                    <a:pt x="2093" y="209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8325178" y="-122944"/>
              <a:ext cx="1318636" cy="1318636"/>
            </a:xfrm>
            <a:custGeom>
              <a:avLst/>
              <a:gdLst/>
              <a:ahLst/>
              <a:cxnLst/>
              <a:rect l="l" t="t" r="r" b="b"/>
              <a:pathLst>
                <a:path w="2111" h="2111" extrusionOk="0">
                  <a:moveTo>
                    <a:pt x="18" y="2092"/>
                  </a:moveTo>
                  <a:lnTo>
                    <a:pt x="2093" y="2092"/>
                  </a:lnTo>
                  <a:lnTo>
                    <a:pt x="2093" y="17"/>
                  </a:lnTo>
                  <a:lnTo>
                    <a:pt x="18" y="17"/>
                  </a:lnTo>
                  <a:lnTo>
                    <a:pt x="18" y="2092"/>
                  </a:lnTo>
                  <a:close/>
                  <a:moveTo>
                    <a:pt x="2110" y="2110"/>
                  </a:moveTo>
                  <a:lnTo>
                    <a:pt x="0" y="2110"/>
                  </a:lnTo>
                  <a:lnTo>
                    <a:pt x="0" y="0"/>
                  </a:lnTo>
                  <a:lnTo>
                    <a:pt x="2110" y="0"/>
                  </a:lnTo>
                  <a:lnTo>
                    <a:pt x="2110" y="2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418777" y="-32098"/>
              <a:ext cx="1134187" cy="1134187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1815" y="1815"/>
                  </a:moveTo>
                  <a:lnTo>
                    <a:pt x="0" y="1815"/>
                  </a:lnTo>
                  <a:lnTo>
                    <a:pt x="0" y="0"/>
                  </a:lnTo>
                  <a:lnTo>
                    <a:pt x="1815" y="0"/>
                  </a:lnTo>
                  <a:lnTo>
                    <a:pt x="1815" y="181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8080173" y="-370703"/>
              <a:ext cx="1811399" cy="1811399"/>
            </a:xfrm>
            <a:custGeom>
              <a:avLst/>
              <a:gdLst/>
              <a:ahLst/>
              <a:cxnLst/>
              <a:rect l="l" t="t" r="r" b="b"/>
              <a:pathLst>
                <a:path w="2902" h="2902" extrusionOk="0">
                  <a:moveTo>
                    <a:pt x="1450" y="2901"/>
                  </a:moveTo>
                  <a:lnTo>
                    <a:pt x="0" y="1451"/>
                  </a:lnTo>
                  <a:lnTo>
                    <a:pt x="1450" y="0"/>
                  </a:lnTo>
                  <a:lnTo>
                    <a:pt x="2901" y="1451"/>
                  </a:lnTo>
                  <a:lnTo>
                    <a:pt x="1450" y="290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8071913" y="-378961"/>
              <a:ext cx="1827921" cy="1827921"/>
            </a:xfrm>
            <a:custGeom>
              <a:avLst/>
              <a:gdLst/>
              <a:ahLst/>
              <a:cxnLst/>
              <a:rect l="l" t="t" r="r" b="b"/>
              <a:pathLst>
                <a:path w="2928" h="2928" extrusionOk="0">
                  <a:moveTo>
                    <a:pt x="25" y="1464"/>
                  </a:moveTo>
                  <a:lnTo>
                    <a:pt x="1463" y="2902"/>
                  </a:lnTo>
                  <a:lnTo>
                    <a:pt x="2902" y="1464"/>
                  </a:lnTo>
                  <a:lnTo>
                    <a:pt x="1463" y="25"/>
                  </a:lnTo>
                  <a:lnTo>
                    <a:pt x="25" y="1464"/>
                  </a:lnTo>
                  <a:close/>
                  <a:moveTo>
                    <a:pt x="1463" y="2927"/>
                  </a:moveTo>
                  <a:lnTo>
                    <a:pt x="0" y="1464"/>
                  </a:lnTo>
                  <a:lnTo>
                    <a:pt x="1463" y="0"/>
                  </a:lnTo>
                  <a:lnTo>
                    <a:pt x="2927" y="1464"/>
                  </a:lnTo>
                  <a:lnTo>
                    <a:pt x="1463" y="29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8694065" y="245943"/>
              <a:ext cx="580860" cy="578105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928" y="927"/>
                  </a:moveTo>
                  <a:lnTo>
                    <a:pt x="0" y="927"/>
                  </a:lnTo>
                  <a:lnTo>
                    <a:pt x="0" y="0"/>
                  </a:lnTo>
                  <a:lnTo>
                    <a:pt x="928" y="0"/>
                  </a:lnTo>
                  <a:lnTo>
                    <a:pt x="928" y="92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8688559" y="240437"/>
              <a:ext cx="591870" cy="591870"/>
            </a:xfrm>
            <a:custGeom>
              <a:avLst/>
              <a:gdLst/>
              <a:ahLst/>
              <a:cxnLst/>
              <a:rect l="l" t="t" r="r" b="b"/>
              <a:pathLst>
                <a:path w="947" h="946" extrusionOk="0">
                  <a:moveTo>
                    <a:pt x="18" y="927"/>
                  </a:moveTo>
                  <a:lnTo>
                    <a:pt x="928" y="927"/>
                  </a:lnTo>
                  <a:lnTo>
                    <a:pt x="928" y="18"/>
                  </a:lnTo>
                  <a:lnTo>
                    <a:pt x="18" y="18"/>
                  </a:lnTo>
                  <a:lnTo>
                    <a:pt x="18" y="927"/>
                  </a:lnTo>
                  <a:close/>
                  <a:moveTo>
                    <a:pt x="946" y="945"/>
                  </a:moveTo>
                  <a:lnTo>
                    <a:pt x="0" y="945"/>
                  </a:lnTo>
                  <a:lnTo>
                    <a:pt x="0" y="0"/>
                  </a:lnTo>
                  <a:lnTo>
                    <a:pt x="946" y="0"/>
                  </a:lnTo>
                  <a:lnTo>
                    <a:pt x="946" y="9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8732605" y="284483"/>
              <a:ext cx="503777" cy="501025"/>
            </a:xfrm>
            <a:custGeom>
              <a:avLst/>
              <a:gdLst/>
              <a:ahLst/>
              <a:cxnLst/>
              <a:rect l="l" t="t" r="r" b="b"/>
              <a:pathLst>
                <a:path w="805" h="804" extrusionOk="0">
                  <a:moveTo>
                    <a:pt x="804" y="803"/>
                  </a:moveTo>
                  <a:lnTo>
                    <a:pt x="0" y="803"/>
                  </a:lnTo>
                  <a:lnTo>
                    <a:pt x="0" y="0"/>
                  </a:lnTo>
                  <a:lnTo>
                    <a:pt x="804" y="0"/>
                  </a:lnTo>
                  <a:lnTo>
                    <a:pt x="804" y="80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Personnal</a:t>
            </a:r>
            <a:r>
              <a:rPr lang="fr-FR" dirty="0"/>
              <a:t> introduction</a:t>
            </a:r>
            <a:endParaRPr dirty="0"/>
          </a:p>
        </p:txBody>
      </p:sp>
      <p:sp>
        <p:nvSpPr>
          <p:cNvPr id="364" name="Google Shape;364;p30"/>
          <p:cNvSpPr txBox="1">
            <a:spLocks noGrp="1"/>
          </p:cNvSpPr>
          <p:nvPr>
            <p:ph type="subTitle" idx="6"/>
          </p:nvPr>
        </p:nvSpPr>
        <p:spPr>
          <a:xfrm>
            <a:off x="5737750" y="1776352"/>
            <a:ext cx="2336400" cy="26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ts Mill Goudy"/>
                <a:ea typeface="Sorts Mill Goudy"/>
                <a:cs typeface="Sorts Mill Goudy"/>
                <a:sym typeface="Sorts Mill Goudy"/>
              </a:rPr>
              <a:t>Dijon</a:t>
            </a:r>
            <a:endParaRPr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65" name="Google Shape;365;p30"/>
          <p:cNvSpPr txBox="1">
            <a:spLocks noGrp="1"/>
          </p:cNvSpPr>
          <p:nvPr>
            <p:ph type="subTitle" idx="1"/>
          </p:nvPr>
        </p:nvSpPr>
        <p:spPr>
          <a:xfrm>
            <a:off x="1424283" y="1813827"/>
            <a:ext cx="2336400" cy="4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ts Mill Goudy"/>
                <a:ea typeface="Sorts Mill Goudy"/>
                <a:cs typeface="Sorts Mill Goudy"/>
                <a:sym typeface="Sorts Mill Goudy"/>
              </a:rPr>
              <a:t>Position on the map</a:t>
            </a:r>
            <a:endParaRPr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69" name="Google Shape;369;p30"/>
          <p:cNvSpPr txBox="1">
            <a:spLocks noGrp="1"/>
          </p:cNvSpPr>
          <p:nvPr>
            <p:ph type="subTitle" idx="5"/>
          </p:nvPr>
        </p:nvSpPr>
        <p:spPr>
          <a:xfrm>
            <a:off x="3482891" y="1763465"/>
            <a:ext cx="2336400" cy="26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ts Mill Goudy"/>
                <a:ea typeface="Sorts Mill Goudy"/>
                <a:cs typeface="Sorts Mill Goudy"/>
                <a:sym typeface="Sorts Mill Goudy"/>
              </a:rPr>
              <a:t>Montverdun</a:t>
            </a:r>
            <a:endParaRPr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" name="Espace réservé du contenu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A0D207C-E81E-661E-F0D8-457EDFF8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20" y="2297139"/>
            <a:ext cx="1626327" cy="167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FF6362-AE14-7E23-E8F2-5E80F0EC1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32" y="2293180"/>
            <a:ext cx="2173318" cy="1681478"/>
          </a:xfrm>
          <a:prstGeom prst="rect">
            <a:avLst/>
          </a:prstGeom>
        </p:spPr>
      </p:pic>
      <p:pic>
        <p:nvPicPr>
          <p:cNvPr id="1026" name="Picture 2" descr="Dijon - Dijon métropole">
            <a:extLst>
              <a:ext uri="{FF2B5EF4-FFF2-40B4-BE49-F238E27FC236}">
                <a16:creationId xmlns:a16="http://schemas.microsoft.com/office/drawing/2014/main" id="{D822868C-85F5-EBD4-E410-94CC11A7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35" y="2293180"/>
            <a:ext cx="2525015" cy="16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3;p30">
            <a:extLst>
              <a:ext uri="{FF2B5EF4-FFF2-40B4-BE49-F238E27FC236}">
                <a16:creationId xmlns:a16="http://schemas.microsoft.com/office/drawing/2014/main" id="{D4C53CD0-AF9E-7E5F-F6AE-0E4C731BA761}"/>
              </a:ext>
            </a:extLst>
          </p:cNvPr>
          <p:cNvSpPr txBox="1">
            <a:spLocks/>
          </p:cNvSpPr>
          <p:nvPr/>
        </p:nvSpPr>
        <p:spPr>
          <a:xfrm>
            <a:off x="3482891" y="3869112"/>
            <a:ext cx="24789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1000" dirty="0"/>
              <a:t>https://www.gites-de-france-loire.com/</a:t>
            </a:r>
          </a:p>
        </p:txBody>
      </p:sp>
      <p:sp>
        <p:nvSpPr>
          <p:cNvPr id="9" name="Google Shape;363;p30">
            <a:extLst>
              <a:ext uri="{FF2B5EF4-FFF2-40B4-BE49-F238E27FC236}">
                <a16:creationId xmlns:a16="http://schemas.microsoft.com/office/drawing/2014/main" id="{AAA2A140-5BE8-15BF-40E2-B00AD28EE7C3}"/>
              </a:ext>
            </a:extLst>
          </p:cNvPr>
          <p:cNvSpPr txBox="1">
            <a:spLocks/>
          </p:cNvSpPr>
          <p:nvPr/>
        </p:nvSpPr>
        <p:spPr>
          <a:xfrm>
            <a:off x="6196633" y="3869112"/>
            <a:ext cx="24789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1000" dirty="0"/>
              <a:t>https://www.dijon-metropole.fr/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Educational</a:t>
            </a:r>
            <a:r>
              <a:rPr lang="fr-FR" dirty="0"/>
              <a:t> </a:t>
            </a:r>
            <a:r>
              <a:rPr lang="fr-FR" dirty="0" err="1"/>
              <a:t>path</a:t>
            </a:r>
            <a:endParaRPr dirty="0"/>
          </a:p>
        </p:txBody>
      </p:sp>
      <p:sp>
        <p:nvSpPr>
          <p:cNvPr id="521" name="Google Shape;521;p37"/>
          <p:cNvSpPr txBox="1">
            <a:spLocks noGrp="1"/>
          </p:cNvSpPr>
          <p:nvPr>
            <p:ph type="subTitle" idx="4"/>
          </p:nvPr>
        </p:nvSpPr>
        <p:spPr>
          <a:xfrm>
            <a:off x="1818063" y="4123701"/>
            <a:ext cx="271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L’Astrée - Boën</a:t>
            </a:r>
          </a:p>
        </p:txBody>
      </p:sp>
      <p:sp>
        <p:nvSpPr>
          <p:cNvPr id="522" name="Google Shape;522;p37"/>
          <p:cNvSpPr txBox="1">
            <a:spLocks noGrp="1"/>
          </p:cNvSpPr>
          <p:nvPr>
            <p:ph type="subTitle" idx="1"/>
          </p:nvPr>
        </p:nvSpPr>
        <p:spPr>
          <a:xfrm>
            <a:off x="2000303" y="2214013"/>
            <a:ext cx="27147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Elementary school</a:t>
            </a:r>
            <a:endParaRPr dirty="0"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2"/>
          </p:nvPr>
        </p:nvSpPr>
        <p:spPr>
          <a:xfrm>
            <a:off x="1818074" y="2342803"/>
            <a:ext cx="271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Montverdun</a:t>
            </a:r>
            <a:endParaRPr dirty="0"/>
          </a:p>
        </p:txBody>
      </p:sp>
      <p:sp>
        <p:nvSpPr>
          <p:cNvPr id="524" name="Google Shape;524;p37"/>
          <p:cNvSpPr txBox="1">
            <a:spLocks noGrp="1"/>
          </p:cNvSpPr>
          <p:nvPr>
            <p:ph type="subTitle" idx="3"/>
          </p:nvPr>
        </p:nvSpPr>
        <p:spPr>
          <a:xfrm>
            <a:off x="4611199" y="2342803"/>
            <a:ext cx="271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IUT Clermont Auvergne</a:t>
            </a:r>
            <a:endParaRPr dirty="0"/>
          </a:p>
        </p:txBody>
      </p:sp>
      <p:sp>
        <p:nvSpPr>
          <p:cNvPr id="525" name="Google Shape;525;p37"/>
          <p:cNvSpPr txBox="1">
            <a:spLocks noGrp="1"/>
          </p:cNvSpPr>
          <p:nvPr>
            <p:ph type="subTitle" idx="5"/>
          </p:nvPr>
        </p:nvSpPr>
        <p:spPr>
          <a:xfrm>
            <a:off x="4611200" y="4123701"/>
            <a:ext cx="271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Polytech Dijon</a:t>
            </a:r>
            <a:endParaRPr dirty="0"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6"/>
          </p:nvPr>
        </p:nvSpPr>
        <p:spPr>
          <a:xfrm>
            <a:off x="1818086" y="3921653"/>
            <a:ext cx="27147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Middle/High </a:t>
            </a:r>
            <a:r>
              <a:rPr lang="fr-FR" dirty="0" err="1"/>
              <a:t>school</a:t>
            </a:r>
            <a:endParaRPr lang="fr-FR" dirty="0"/>
          </a:p>
        </p:txBody>
      </p:sp>
      <p:sp>
        <p:nvSpPr>
          <p:cNvPr id="527" name="Google Shape;527;p37"/>
          <p:cNvSpPr txBox="1">
            <a:spLocks noGrp="1"/>
          </p:cNvSpPr>
          <p:nvPr>
            <p:ph type="subTitle" idx="7"/>
          </p:nvPr>
        </p:nvSpPr>
        <p:spPr>
          <a:xfrm>
            <a:off x="4715003" y="2207855"/>
            <a:ext cx="2996888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2 years of College</a:t>
            </a:r>
            <a:endParaRPr dirty="0"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8"/>
          </p:nvPr>
        </p:nvSpPr>
        <p:spPr>
          <a:xfrm>
            <a:off x="4611218" y="3921653"/>
            <a:ext cx="2996888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2 years of College</a:t>
            </a:r>
            <a:endParaRPr dirty="0"/>
          </a:p>
        </p:txBody>
      </p:sp>
      <p:pic>
        <p:nvPicPr>
          <p:cNvPr id="529" name="Google Shape;529;p37"/>
          <p:cNvPicPr preferRelativeResize="0"/>
          <p:nvPr/>
        </p:nvPicPr>
        <p:blipFill rotWithShape="1">
          <a:blip r:embed="rId3">
            <a:alphaModFix/>
          </a:blip>
          <a:srcRect t="5345" b="36864"/>
          <a:stretch/>
        </p:blipFill>
        <p:spPr>
          <a:xfrm>
            <a:off x="2692050" y="2954900"/>
            <a:ext cx="966751" cy="8382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2" descr="Boën-sur-Lignon | Enseignement. Matinée portes ouvertes à la cité scolaire L 'Astrée">
            <a:extLst>
              <a:ext uri="{FF2B5EF4-FFF2-40B4-BE49-F238E27FC236}">
                <a16:creationId xmlns:a16="http://schemas.microsoft.com/office/drawing/2014/main" id="{91C5F171-FD5F-5A17-3068-F817003CC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r="30505" b="11712"/>
          <a:stretch/>
        </p:blipFill>
        <p:spPr bwMode="auto">
          <a:xfrm>
            <a:off x="2692050" y="2777898"/>
            <a:ext cx="1157472" cy="104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90B3E6A6-840A-A9D7-AB15-D78C1BA50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/>
          <a:stretch/>
        </p:blipFill>
        <p:spPr bwMode="auto">
          <a:xfrm>
            <a:off x="5428026" y="1044455"/>
            <a:ext cx="1215662" cy="102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int d'interrogation à l'intérieur du carré - Icônes panneaux gratuites">
            <a:extLst>
              <a:ext uri="{FF2B5EF4-FFF2-40B4-BE49-F238E27FC236}">
                <a16:creationId xmlns:a16="http://schemas.microsoft.com/office/drawing/2014/main" id="{F63B9453-BE0F-BCD6-6294-E681C942D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6986" r="6466" b="8333"/>
          <a:stretch/>
        </p:blipFill>
        <p:spPr bwMode="auto">
          <a:xfrm>
            <a:off x="2686527" y="1050204"/>
            <a:ext cx="1112267" cy="104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6" descr="Une image contenant plein air, ciel, arbre, bâtiment&#10;&#10;Description générée automatiquement">
            <a:extLst>
              <a:ext uri="{FF2B5EF4-FFF2-40B4-BE49-F238E27FC236}">
                <a16:creationId xmlns:a16="http://schemas.microsoft.com/office/drawing/2014/main" id="{2782483F-4DCE-081E-EE41-0036A2BE29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t="29015" r="16044" b="-1"/>
          <a:stretch/>
        </p:blipFill>
        <p:spPr>
          <a:xfrm>
            <a:off x="5341611" y="2827603"/>
            <a:ext cx="1253875" cy="97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>
            <a:spLocks noGrp="1"/>
          </p:cNvSpPr>
          <p:nvPr>
            <p:ph type="title"/>
          </p:nvPr>
        </p:nvSpPr>
        <p:spPr>
          <a:xfrm>
            <a:off x="398803" y="1321023"/>
            <a:ext cx="34049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Volatile </a:t>
            </a:r>
            <a:r>
              <a:rPr lang="fr-FR" sz="2000" dirty="0" err="1"/>
              <a:t>organic</a:t>
            </a:r>
            <a:r>
              <a:rPr lang="fr-FR" sz="2000" dirty="0"/>
              <a:t> compounds</a:t>
            </a:r>
            <a:endParaRPr sz="2000" dirty="0"/>
          </a:p>
        </p:txBody>
      </p:sp>
      <p:pic>
        <p:nvPicPr>
          <p:cNvPr id="1026" name="Picture 2" descr="voc gas icon">
            <a:extLst>
              <a:ext uri="{FF2B5EF4-FFF2-40B4-BE49-F238E27FC236}">
                <a16:creationId xmlns:a16="http://schemas.microsoft.com/office/drawing/2014/main" id="{E0640BE6-6F65-12BA-1A53-F6D9DE79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50" y="1486064"/>
            <a:ext cx="1272137" cy="13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6B9649-16B4-975C-C107-BCD3BDA4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75" y="2844217"/>
            <a:ext cx="1528502" cy="17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130EE4-5227-956E-464E-EAC422BD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35" y="3116730"/>
            <a:ext cx="1836736" cy="12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B8631-80C2-0C2B-D45F-A502E4234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989" y="2928315"/>
            <a:ext cx="1297639" cy="1508152"/>
          </a:xfrm>
          <a:prstGeom prst="rect">
            <a:avLst/>
          </a:prstGeom>
        </p:spPr>
      </p:pic>
      <p:sp>
        <p:nvSpPr>
          <p:cNvPr id="6" name="Google Shape;429;p33">
            <a:extLst>
              <a:ext uri="{FF2B5EF4-FFF2-40B4-BE49-F238E27FC236}">
                <a16:creationId xmlns:a16="http://schemas.microsoft.com/office/drawing/2014/main" id="{FD35ABBC-502A-C456-1E12-11168EF82002}"/>
              </a:ext>
            </a:extLst>
          </p:cNvPr>
          <p:cNvSpPr txBox="1">
            <a:spLocks/>
          </p:cNvSpPr>
          <p:nvPr/>
        </p:nvSpPr>
        <p:spPr>
          <a:xfrm>
            <a:off x="2101283" y="3396041"/>
            <a:ext cx="44920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000" dirty="0"/>
              <a:t>Acquisition system</a:t>
            </a:r>
          </a:p>
        </p:txBody>
      </p:sp>
      <p:sp>
        <p:nvSpPr>
          <p:cNvPr id="9" name="Google Shape;429;p33">
            <a:extLst>
              <a:ext uri="{FF2B5EF4-FFF2-40B4-BE49-F238E27FC236}">
                <a16:creationId xmlns:a16="http://schemas.microsoft.com/office/drawing/2014/main" id="{F591C9CB-0631-194C-9768-DDC1FB376469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subject</a:t>
            </a:r>
            <a:r>
              <a:rPr lang="fr-FR" dirty="0"/>
              <a:t> </a:t>
            </a:r>
          </a:p>
        </p:txBody>
      </p:sp>
      <p:sp>
        <p:nvSpPr>
          <p:cNvPr id="2" name="Google Shape;429;p33">
            <a:extLst>
              <a:ext uri="{FF2B5EF4-FFF2-40B4-BE49-F238E27FC236}">
                <a16:creationId xmlns:a16="http://schemas.microsoft.com/office/drawing/2014/main" id="{0DB7D36C-8BF3-2B35-0D1C-516B0E5A049A}"/>
              </a:ext>
            </a:extLst>
          </p:cNvPr>
          <p:cNvSpPr txBox="1">
            <a:spLocks/>
          </p:cNvSpPr>
          <p:nvPr/>
        </p:nvSpPr>
        <p:spPr>
          <a:xfrm>
            <a:off x="5171440" y="1607373"/>
            <a:ext cx="3404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/>
              <a:t> </a:t>
            </a:r>
            <a:r>
              <a:rPr lang="fr-FR" sz="2000" dirty="0" err="1"/>
              <a:t>Develop</a:t>
            </a:r>
            <a:r>
              <a:rPr lang="fr-FR" sz="2000" dirty="0"/>
              <a:t> a system to </a:t>
            </a:r>
            <a:r>
              <a:rPr lang="fr-FR" sz="2000" dirty="0" err="1"/>
              <a:t>quantify</a:t>
            </a:r>
            <a:r>
              <a:rPr lang="fr-FR" sz="2000" dirty="0"/>
              <a:t> VOC </a:t>
            </a:r>
            <a:r>
              <a:rPr lang="fr-FR" sz="2000" dirty="0" err="1"/>
              <a:t>using</a:t>
            </a:r>
            <a:r>
              <a:rPr lang="fr-FR" sz="2000" dirty="0"/>
              <a:t> 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8ABE3-5D66-B15A-28ED-5AA4161F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subject</a:t>
            </a:r>
            <a:endParaRPr lang="fr-FR" dirty="0"/>
          </a:p>
        </p:txBody>
      </p:sp>
      <p:pic>
        <p:nvPicPr>
          <p:cNvPr id="4" name="Image 3" descr="Une image contenant carré, Rectangle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1A3CF619-01F3-A24A-3905-DB935D13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6" y="2418656"/>
            <a:ext cx="2433784" cy="1825338"/>
          </a:xfrm>
          <a:prstGeom prst="rect">
            <a:avLst/>
          </a:prstGeom>
        </p:spPr>
      </p:pic>
      <p:pic>
        <p:nvPicPr>
          <p:cNvPr id="2050" name="Picture 2" descr="Machine Learning : Définition, fonctionnement, utilisations">
            <a:extLst>
              <a:ext uri="{FF2B5EF4-FFF2-40B4-BE49-F238E27FC236}">
                <a16:creationId xmlns:a16="http://schemas.microsoft.com/office/drawing/2014/main" id="{D5C66CAD-65E5-0557-D838-A9D49079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43" y="2323642"/>
            <a:ext cx="3486226" cy="191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2C19CBC-7128-16AB-B501-47971E735069}"/>
              </a:ext>
            </a:extLst>
          </p:cNvPr>
          <p:cNvSpPr txBox="1">
            <a:spLocks/>
          </p:cNvSpPr>
          <p:nvPr/>
        </p:nvSpPr>
        <p:spPr>
          <a:xfrm>
            <a:off x="-1476652" y="1845956"/>
            <a:ext cx="649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400" dirty="0" err="1"/>
              <a:t>Sensor</a:t>
            </a:r>
            <a:endParaRPr lang="fr-FR" sz="2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D21A46D-935E-F90A-EDAF-B3F7D6578B25}"/>
              </a:ext>
            </a:extLst>
          </p:cNvPr>
          <p:cNvCxnSpPr/>
          <p:nvPr/>
        </p:nvCxnSpPr>
        <p:spPr>
          <a:xfrm>
            <a:off x="3383280" y="3331325"/>
            <a:ext cx="16336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577E3075-6E6C-6904-A5C6-B8C1F4F43D38}"/>
              </a:ext>
            </a:extLst>
          </p:cNvPr>
          <p:cNvSpPr txBox="1">
            <a:spLocks/>
          </p:cNvSpPr>
          <p:nvPr/>
        </p:nvSpPr>
        <p:spPr>
          <a:xfrm>
            <a:off x="2782249" y="2701979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400" dirty="0" err="1"/>
              <a:t>Sensor</a:t>
            </a:r>
            <a:r>
              <a:rPr lang="fr-FR" sz="2400" dirty="0"/>
              <a:t> data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B73855E-6B86-5275-1C61-35E4324AE436}"/>
              </a:ext>
            </a:extLst>
          </p:cNvPr>
          <p:cNvSpPr txBox="1">
            <a:spLocks/>
          </p:cNvSpPr>
          <p:nvPr/>
        </p:nvSpPr>
        <p:spPr>
          <a:xfrm>
            <a:off x="5575349" y="1694296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400" dirty="0"/>
              <a:t>Image/Signal </a:t>
            </a:r>
            <a:r>
              <a:rPr lang="fr-FR" sz="2400" dirty="0" err="1"/>
              <a:t>processing</a:t>
            </a:r>
            <a:endParaRPr lang="fr-FR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DE3ABE-9A7D-AB94-397B-0E8EAACA622D}"/>
              </a:ext>
            </a:extLst>
          </p:cNvPr>
          <p:cNvSpPr txBox="1">
            <a:spLocks/>
          </p:cNvSpPr>
          <p:nvPr/>
        </p:nvSpPr>
        <p:spPr>
          <a:xfrm>
            <a:off x="5622530" y="4330749"/>
            <a:ext cx="2848651" cy="4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ts Mill Goudy"/>
              <a:buNone/>
              <a:defRPr sz="35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1000" dirty="0"/>
              <a:t>https://datascientest.com/</a:t>
            </a:r>
          </a:p>
        </p:txBody>
      </p:sp>
    </p:spTree>
    <p:extLst>
      <p:ext uri="{BB962C8B-B14F-4D97-AF65-F5344CB8AC3E}">
        <p14:creationId xmlns:p14="http://schemas.microsoft.com/office/powerpoint/2010/main" val="65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>
            <a:spLocks noGrp="1"/>
          </p:cNvSpPr>
          <p:nvPr>
            <p:ph type="title" idx="2"/>
          </p:nvPr>
        </p:nvSpPr>
        <p:spPr>
          <a:xfrm>
            <a:off x="2172009" y="652499"/>
            <a:ext cx="4799981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grpSp>
        <p:nvGrpSpPr>
          <p:cNvPr id="420" name="Google Shape;420;p32"/>
          <p:cNvGrpSpPr/>
          <p:nvPr/>
        </p:nvGrpSpPr>
        <p:grpSpPr>
          <a:xfrm flipH="1">
            <a:off x="972091" y="3669021"/>
            <a:ext cx="367220" cy="356203"/>
            <a:chOff x="7486218" y="2813433"/>
            <a:chExt cx="367220" cy="356203"/>
          </a:xfrm>
        </p:grpSpPr>
        <p:sp>
          <p:nvSpPr>
            <p:cNvPr id="421" name="Google Shape;421;p32"/>
            <p:cNvSpPr/>
            <p:nvPr/>
          </p:nvSpPr>
          <p:spPr>
            <a:xfrm>
              <a:off x="7486218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1" extrusionOk="0">
                  <a:moveTo>
                    <a:pt x="0" y="230"/>
                  </a:moveTo>
                  <a:lnTo>
                    <a:pt x="0" y="212"/>
                  </a:lnTo>
                  <a:cubicBezTo>
                    <a:pt x="116" y="212"/>
                    <a:pt x="211" y="117"/>
                    <a:pt x="211" y="0"/>
                  </a:cubicBezTo>
                  <a:lnTo>
                    <a:pt x="229" y="0"/>
                  </a:lnTo>
                  <a:cubicBezTo>
                    <a:pt x="229" y="127"/>
                    <a:pt x="126" y="230"/>
                    <a:pt x="0" y="2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486218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lnTo>
                    <a:pt x="212" y="229"/>
                  </a:lnTo>
                  <a:cubicBezTo>
                    <a:pt x="212" y="112"/>
                    <a:pt x="117" y="17"/>
                    <a:pt x="0" y="17"/>
                  </a:cubicBezTo>
                  <a:lnTo>
                    <a:pt x="0" y="0"/>
                  </a:lnTo>
                  <a:cubicBezTo>
                    <a:pt x="126" y="0"/>
                    <a:pt x="229" y="103"/>
                    <a:pt x="229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7662483" y="2978681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18" y="229"/>
                  </a:moveTo>
                  <a:lnTo>
                    <a:pt x="0" y="229"/>
                  </a:lnTo>
                  <a:cubicBezTo>
                    <a:pt x="0" y="102"/>
                    <a:pt x="103" y="0"/>
                    <a:pt x="229" y="0"/>
                  </a:cubicBezTo>
                  <a:lnTo>
                    <a:pt x="229" y="17"/>
                  </a:lnTo>
                  <a:cubicBezTo>
                    <a:pt x="113" y="17"/>
                    <a:pt x="18" y="112"/>
                    <a:pt x="18" y="22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662483" y="2813433"/>
              <a:ext cx="190955" cy="190955"/>
            </a:xfrm>
            <a:custGeom>
              <a:avLst/>
              <a:gdLst/>
              <a:ahLst/>
              <a:cxnLst/>
              <a:rect l="l" t="t" r="r" b="b"/>
              <a:pathLst>
                <a:path w="230" h="230" extrusionOk="0">
                  <a:moveTo>
                    <a:pt x="229" y="229"/>
                  </a:moveTo>
                  <a:cubicBezTo>
                    <a:pt x="103" y="229"/>
                    <a:pt x="0" y="126"/>
                    <a:pt x="0" y="0"/>
                  </a:cubicBezTo>
                  <a:lnTo>
                    <a:pt x="17" y="0"/>
                  </a:lnTo>
                  <a:cubicBezTo>
                    <a:pt x="17" y="117"/>
                    <a:pt x="112" y="212"/>
                    <a:pt x="229" y="212"/>
                  </a:cubicBezTo>
                  <a:lnTo>
                    <a:pt x="229" y="2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4" name="Picture 2" descr="Android Studio - Wikipedia">
            <a:extLst>
              <a:ext uri="{FF2B5EF4-FFF2-40B4-BE49-F238E27FC236}">
                <a16:creationId xmlns:a16="http://schemas.microsoft.com/office/drawing/2014/main" id="{C532DBB7-44AA-27B7-57C2-0D8A458DE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30" y="770836"/>
            <a:ext cx="1987206" cy="19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7525714-225F-C6B4-DC23-13484856C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91" y="2889693"/>
            <a:ext cx="3498050" cy="1558655"/>
          </a:xfrm>
          <a:prstGeom prst="rect">
            <a:avLst/>
          </a:prstGeom>
        </p:spPr>
      </p:pic>
      <p:pic>
        <p:nvPicPr>
          <p:cNvPr id="3076" name="Picture 4" descr="Kotlin: A Beginner's Guide and Tutorial | Okta Developer">
            <a:extLst>
              <a:ext uri="{FF2B5EF4-FFF2-40B4-BE49-F238E27FC236}">
                <a16:creationId xmlns:a16="http://schemas.microsoft.com/office/drawing/2014/main" id="{63173866-D206-BCFA-5F5C-E8372FC8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3" b="22843"/>
          <a:stretch/>
        </p:blipFill>
        <p:spPr bwMode="auto">
          <a:xfrm>
            <a:off x="2559274" y="1585452"/>
            <a:ext cx="3070632" cy="8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| San Francisco CA">
            <a:extLst>
              <a:ext uri="{FF2B5EF4-FFF2-40B4-BE49-F238E27FC236}">
                <a16:creationId xmlns:a16="http://schemas.microsoft.com/office/drawing/2014/main" id="{F7D29EBA-B5D8-BD3D-ECC3-644BD5CE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453" y="1246904"/>
            <a:ext cx="1220016" cy="12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6D7A2-2035-FCCE-3BA6-EA87A0A9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00" y="1024443"/>
            <a:ext cx="5638200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#1: Image acquisition</a:t>
            </a:r>
          </a:p>
        </p:txBody>
      </p:sp>
      <p:pic>
        <p:nvPicPr>
          <p:cNvPr id="6" name="Image 5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D91014C-766D-53B1-D348-B1B7C75A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24" y="1798756"/>
            <a:ext cx="1536787" cy="273206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456CCB0-CFBB-FD12-A841-E1AB9EB0C866}"/>
              </a:ext>
            </a:extLst>
          </p:cNvPr>
          <p:cNvCxnSpPr/>
          <p:nvPr/>
        </p:nvCxnSpPr>
        <p:spPr>
          <a:xfrm>
            <a:off x="3017344" y="4364832"/>
            <a:ext cx="842963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137F690-B622-93F2-6927-CE57306096E7}"/>
              </a:ext>
            </a:extLst>
          </p:cNvPr>
          <p:cNvCxnSpPr>
            <a:cxnSpLocks/>
          </p:cNvCxnSpPr>
          <p:nvPr/>
        </p:nvCxnSpPr>
        <p:spPr>
          <a:xfrm flipH="1">
            <a:off x="5200650" y="4364832"/>
            <a:ext cx="700088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F49FB1E1-7B33-31B1-87EF-CABB6F976E49}"/>
              </a:ext>
            </a:extLst>
          </p:cNvPr>
          <p:cNvSpPr txBox="1">
            <a:spLocks/>
          </p:cNvSpPr>
          <p:nvPr/>
        </p:nvSpPr>
        <p:spPr>
          <a:xfrm>
            <a:off x="1437994" y="4282144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Takes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(s) on click</a:t>
            </a:r>
          </a:p>
        </p:txBody>
      </p:sp>
      <p:sp>
        <p:nvSpPr>
          <p:cNvPr id="19" name="Google Shape;380;p31">
            <a:extLst>
              <a:ext uri="{FF2B5EF4-FFF2-40B4-BE49-F238E27FC236}">
                <a16:creationId xmlns:a16="http://schemas.microsoft.com/office/drawing/2014/main" id="{4CBDEBBE-8B59-D9BA-750D-7236468EFDA9}"/>
              </a:ext>
            </a:extLst>
          </p:cNvPr>
          <p:cNvSpPr txBox="1">
            <a:spLocks/>
          </p:cNvSpPr>
          <p:nvPr/>
        </p:nvSpPr>
        <p:spPr>
          <a:xfrm>
            <a:off x="6003432" y="4348121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Set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number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of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pictures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and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delay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between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each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picture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(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timelapse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43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B521F-4720-7D64-18BB-DFD4F4C2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249" y="994713"/>
            <a:ext cx="6527501" cy="820200"/>
          </a:xfrm>
        </p:spPr>
        <p:txBody>
          <a:bodyPr/>
          <a:lstStyle/>
          <a:p>
            <a:r>
              <a:rPr lang="fr-FR" sz="4000" dirty="0" err="1"/>
              <a:t>Feature</a:t>
            </a:r>
            <a:r>
              <a:rPr lang="fr-FR" sz="4000" dirty="0"/>
              <a:t> #2: </a:t>
            </a:r>
            <a:r>
              <a:rPr lang="fr-FR" sz="4000" dirty="0" err="1"/>
              <a:t>sensor</a:t>
            </a:r>
            <a:r>
              <a:rPr lang="fr-FR" sz="4000" dirty="0"/>
              <a:t> </a:t>
            </a:r>
            <a:r>
              <a:rPr lang="fr-FR" sz="4000" dirty="0" err="1"/>
              <a:t>detection</a:t>
            </a:r>
            <a:r>
              <a:rPr lang="fr-FR" sz="4000" dirty="0"/>
              <a:t> and data extraction</a:t>
            </a:r>
          </a:p>
        </p:txBody>
      </p:sp>
      <p:sp>
        <p:nvSpPr>
          <p:cNvPr id="9" name="Google Shape;389;p31">
            <a:extLst>
              <a:ext uri="{FF2B5EF4-FFF2-40B4-BE49-F238E27FC236}">
                <a16:creationId xmlns:a16="http://schemas.microsoft.com/office/drawing/2014/main" id="{6AE10B1D-086B-3434-A995-70E7577C5B8B}"/>
              </a:ext>
            </a:extLst>
          </p:cNvPr>
          <p:cNvSpPr/>
          <p:nvPr/>
        </p:nvSpPr>
        <p:spPr>
          <a:xfrm>
            <a:off x="860570" y="1814913"/>
            <a:ext cx="1888200" cy="71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0;p31">
            <a:extLst>
              <a:ext uri="{FF2B5EF4-FFF2-40B4-BE49-F238E27FC236}">
                <a16:creationId xmlns:a16="http://schemas.microsoft.com/office/drawing/2014/main" id="{3B38964C-F58F-D532-3938-1E39171C528E}"/>
              </a:ext>
            </a:extLst>
          </p:cNvPr>
          <p:cNvSpPr txBox="1">
            <a:spLocks/>
          </p:cNvSpPr>
          <p:nvPr/>
        </p:nvSpPr>
        <p:spPr>
          <a:xfrm>
            <a:off x="650077" y="2148768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Selecting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the zone to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crop</a:t>
            </a:r>
            <a:endParaRPr lang="fr-FR" sz="1600" dirty="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" name="Google Shape;380;p31">
            <a:extLst>
              <a:ext uri="{FF2B5EF4-FFF2-40B4-BE49-F238E27FC236}">
                <a16:creationId xmlns:a16="http://schemas.microsoft.com/office/drawing/2014/main" id="{3FCF15D8-9BDA-DCAB-BA13-E4D166BEDC03}"/>
              </a:ext>
            </a:extLst>
          </p:cNvPr>
          <p:cNvSpPr txBox="1">
            <a:spLocks/>
          </p:cNvSpPr>
          <p:nvPr/>
        </p:nvSpPr>
        <p:spPr>
          <a:xfrm>
            <a:off x="5598287" y="2148768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"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Drawing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"  on the </a:t>
            </a:r>
            <a:r>
              <a:rPr lang="fr-FR" sz="1600" dirty="0" err="1">
                <a:latin typeface="Sorts Mill Goudy"/>
                <a:ea typeface="Sorts Mill Goudy"/>
                <a:cs typeface="Sorts Mill Goudy"/>
                <a:sym typeface="Sorts Mill Goudy"/>
              </a:rPr>
              <a:t>saved</a:t>
            </a: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 image </a:t>
            </a:r>
          </a:p>
        </p:txBody>
      </p:sp>
      <p:pic>
        <p:nvPicPr>
          <p:cNvPr id="4" name="Image 3" descr="Une image contenant texte, cylindre, extincteur, intérieur&#10;&#10;Description générée automatiquement">
            <a:extLst>
              <a:ext uri="{FF2B5EF4-FFF2-40B4-BE49-F238E27FC236}">
                <a16:creationId xmlns:a16="http://schemas.microsoft.com/office/drawing/2014/main" id="{3E86F800-5164-EEC4-EF30-549AEA51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60" y="2765931"/>
            <a:ext cx="951620" cy="1691769"/>
          </a:xfrm>
          <a:prstGeom prst="rect">
            <a:avLst/>
          </a:prstGeom>
        </p:spPr>
      </p:pic>
      <p:pic>
        <p:nvPicPr>
          <p:cNvPr id="11" name="Image 10" descr="Une image contenant texte, capture d’écran, Post-it, Rectangle&#10;&#10;Description générée automatiquement">
            <a:extLst>
              <a:ext uri="{FF2B5EF4-FFF2-40B4-BE49-F238E27FC236}">
                <a16:creationId xmlns:a16="http://schemas.microsoft.com/office/drawing/2014/main" id="{98D1E96D-F894-E1C7-09BB-AB932B71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396" y="2561984"/>
            <a:ext cx="1125191" cy="2000339"/>
          </a:xfrm>
          <a:prstGeom prst="rect">
            <a:avLst/>
          </a:prstGeom>
        </p:spPr>
      </p:pic>
      <p:pic>
        <p:nvPicPr>
          <p:cNvPr id="15" name="Image 14" descr="Une image contenant motif, Caractère coloré, Rectangle, carré&#10;&#10;Description générée automatiquement">
            <a:extLst>
              <a:ext uri="{FF2B5EF4-FFF2-40B4-BE49-F238E27FC236}">
                <a16:creationId xmlns:a16="http://schemas.microsoft.com/office/drawing/2014/main" id="{19ADAD64-A65F-EF97-86DE-7ED5AF41D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01" b="13046"/>
          <a:stretch/>
        </p:blipFill>
        <p:spPr>
          <a:xfrm>
            <a:off x="6621972" y="2565045"/>
            <a:ext cx="1495868" cy="1985239"/>
          </a:xfrm>
          <a:prstGeom prst="rect">
            <a:avLst/>
          </a:prstGeom>
        </p:spPr>
      </p:pic>
      <p:sp>
        <p:nvSpPr>
          <p:cNvPr id="18" name="Google Shape;389;p31">
            <a:extLst>
              <a:ext uri="{FF2B5EF4-FFF2-40B4-BE49-F238E27FC236}">
                <a16:creationId xmlns:a16="http://schemas.microsoft.com/office/drawing/2014/main" id="{AFF728C5-D31D-2661-7F19-533A74D4BBF7}"/>
              </a:ext>
            </a:extLst>
          </p:cNvPr>
          <p:cNvSpPr/>
          <p:nvPr/>
        </p:nvSpPr>
        <p:spPr>
          <a:xfrm>
            <a:off x="5767750" y="1756857"/>
            <a:ext cx="1962241" cy="7329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77543C24-4896-AD06-862A-3168AA90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07" y="3052354"/>
            <a:ext cx="1125191" cy="99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80;p31">
            <a:extLst>
              <a:ext uri="{FF2B5EF4-FFF2-40B4-BE49-F238E27FC236}">
                <a16:creationId xmlns:a16="http://schemas.microsoft.com/office/drawing/2014/main" id="{4E35EF9C-2B10-8953-0A70-21DB797698FA}"/>
              </a:ext>
            </a:extLst>
          </p:cNvPr>
          <p:cNvSpPr txBox="1">
            <a:spLocks/>
          </p:cNvSpPr>
          <p:nvPr/>
        </p:nvSpPr>
        <p:spPr>
          <a:xfrm>
            <a:off x="2617314" y="2655860"/>
            <a:ext cx="2301168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Font typeface="Raleway"/>
              <a:buNone/>
            </a:pPr>
            <a:r>
              <a:rPr lang="fr-FR" sz="1600" dirty="0">
                <a:latin typeface="Sorts Mill Goudy"/>
                <a:ea typeface="Sorts Mill Goudy"/>
                <a:cs typeface="Sorts Mill Goudy"/>
                <a:sym typeface="Sorts Mill Goudy"/>
              </a:rPr>
              <a:t>Offset!</a:t>
            </a:r>
          </a:p>
        </p:txBody>
      </p:sp>
    </p:spTree>
    <p:extLst>
      <p:ext uri="{BB962C8B-B14F-4D97-AF65-F5344CB8AC3E}">
        <p14:creationId xmlns:p14="http://schemas.microsoft.com/office/powerpoint/2010/main" val="356795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6" grpId="0"/>
      <p:bldP spid="18" grpId="0" animBg="1"/>
      <p:bldP spid="5" grpId="0"/>
    </p:bldLst>
  </p:timing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D4C8A6"/>
      </a:dk1>
      <a:lt1>
        <a:srgbClr val="040A3D"/>
      </a:lt1>
      <a:dk2>
        <a:srgbClr val="F1ECC8"/>
      </a:dk2>
      <a:lt2>
        <a:srgbClr val="C5D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4C8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Affichage à l'écran (16:9)</PresentationFormat>
  <Paragraphs>56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Raleway</vt:lpstr>
      <vt:lpstr>Sorts Mill Goudy</vt:lpstr>
      <vt:lpstr>Wingdings</vt:lpstr>
      <vt:lpstr>Elsie</vt:lpstr>
      <vt:lpstr>Formal Conference Style Presentation by Slidesgo</vt:lpstr>
      <vt:lpstr>AI for VOCs detection</vt:lpstr>
      <vt:lpstr>Table of contents</vt:lpstr>
      <vt:lpstr>Personnal introduction</vt:lpstr>
      <vt:lpstr>Educational path</vt:lpstr>
      <vt:lpstr>Volatile organic compounds</vt:lpstr>
      <vt:lpstr>Presentation of the subject</vt:lpstr>
      <vt:lpstr>Technologies</vt:lpstr>
      <vt:lpstr>Feature #1: Image acquisition</vt:lpstr>
      <vt:lpstr>Feature #2: sensor detection and data extraction</vt:lpstr>
      <vt:lpstr>Feature #2: sensor detection and data extraction</vt:lpstr>
      <vt:lpstr>Feature #3: data extraction</vt:lpstr>
      <vt:lpstr>Feature #4: data recording</vt:lpstr>
      <vt:lpstr>Conclusion 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AI for VOCs detection on smart clothes</dc:title>
  <dc:creator>Maxime Wissocq</dc:creator>
  <cp:lastModifiedBy>Maxime Wissocq</cp:lastModifiedBy>
  <cp:revision>4</cp:revision>
  <dcterms:modified xsi:type="dcterms:W3CDTF">2024-05-23T08:54:41Z</dcterms:modified>
</cp:coreProperties>
</file>